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4" r:id="rId3"/>
    <p:sldId id="257" r:id="rId4"/>
    <p:sldId id="261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Criminal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3, Lecture</a:t>
            </a:r>
            <a:r>
              <a:rPr lang="en-US" baseline="0" dirty="0"/>
              <a:t> 2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Criminal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553200" cy="1905000"/>
          </a:xfrm>
        </p:spPr>
        <p:txBody>
          <a:bodyPr>
            <a:normAutofit/>
          </a:bodyPr>
          <a:lstStyle/>
          <a:p>
            <a:r>
              <a:rPr lang="en-US" dirty="0"/>
              <a:t>Part 3:  Basics of Criminal Law</a:t>
            </a:r>
          </a:p>
          <a:p>
            <a:r>
              <a:rPr lang="en-US" dirty="0"/>
              <a:t>Lecture 2:  Basics of Criminal Procedure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Trial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Juries – Selection:</a:t>
            </a:r>
          </a:p>
          <a:p>
            <a:pPr lvl="1"/>
            <a:r>
              <a:rPr lang="en-US" dirty="0"/>
              <a:t>Right to “impartial jury”</a:t>
            </a:r>
          </a:p>
          <a:p>
            <a:pPr lvl="1"/>
            <a:r>
              <a:rPr lang="en-US" dirty="0"/>
              <a:t>Standard:  a juror is not impartial “if her state of mind in reference to the </a:t>
            </a:r>
            <a:r>
              <a:rPr lang="en-US" i="1" dirty="0"/>
              <a:t>issues</a:t>
            </a:r>
            <a:r>
              <a:rPr lang="en-US" dirty="0"/>
              <a:t> </a:t>
            </a:r>
            <a:r>
              <a:rPr lang="en-US" u="sng" dirty="0"/>
              <a:t>or</a:t>
            </a:r>
            <a:r>
              <a:rPr lang="en-US" dirty="0"/>
              <a:t> </a:t>
            </a:r>
            <a:r>
              <a:rPr lang="en-US" i="1" dirty="0"/>
              <a:t>parties</a:t>
            </a:r>
            <a:r>
              <a:rPr lang="en-US" dirty="0"/>
              <a:t> involved in the case would substantially impair her performance as a juror” in following the court’s jury instruction(s) (CB 8)</a:t>
            </a:r>
          </a:p>
          <a:p>
            <a:pPr lvl="1"/>
            <a:r>
              <a:rPr lang="en-US" dirty="0"/>
              <a:t>Counsel for each side is permitted, in advance of “jury empanelment”, to examine (question) the jurors to determine their impartiality (“</a:t>
            </a:r>
            <a:r>
              <a:rPr lang="en-US" i="1" dirty="0" err="1"/>
              <a:t>voir</a:t>
            </a:r>
            <a:r>
              <a:rPr lang="en-US" i="1" dirty="0"/>
              <a:t> dire</a:t>
            </a:r>
            <a:r>
              <a:rPr lang="en-US" dirty="0"/>
              <a:t>”)</a:t>
            </a:r>
          </a:p>
          <a:p>
            <a:pPr lvl="1"/>
            <a:r>
              <a:rPr lang="en-US" dirty="0"/>
              <a:t>Unanimous verdicts incorporated by </a:t>
            </a:r>
            <a:r>
              <a:rPr lang="en-US" i="1" dirty="0"/>
              <a:t>Ramos v. Louisiana</a:t>
            </a:r>
            <a:endParaRPr lang="en-US" dirty="0"/>
          </a:p>
          <a:p>
            <a:pPr lvl="2"/>
            <a:r>
              <a:rPr lang="en-US" dirty="0"/>
              <a:t>“[At the time the Constitution was ratified,] state courts appeared to regard unanimity as an essential feature of the jury trial . . . . If the term “trial by an impartial jury” carried any meaning at all, it surely included a requirement as long and widely accepted as unanimity.”  </a:t>
            </a:r>
            <a:r>
              <a:rPr lang="en-US" i="1" dirty="0"/>
              <a:t>Ramos</a:t>
            </a:r>
            <a:r>
              <a:rPr lang="en-US" dirty="0"/>
              <a:t>, Slip. Op. </a:t>
            </a:r>
            <a:r>
              <a:rPr lang="en-US"/>
              <a:t>at 5-6.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Trial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Juries – Selection:</a:t>
            </a:r>
          </a:p>
          <a:p>
            <a:pPr lvl="1"/>
            <a:r>
              <a:rPr lang="en-US" dirty="0"/>
              <a:t>During </a:t>
            </a:r>
            <a:r>
              <a:rPr lang="en-US" i="1" dirty="0" err="1"/>
              <a:t>voir</a:t>
            </a:r>
            <a:r>
              <a:rPr lang="en-US" i="1" dirty="0"/>
              <a:t> dire</a:t>
            </a:r>
            <a:r>
              <a:rPr lang="en-US" dirty="0"/>
              <a:t>, attorneys have two options to disqualify a potential juror:</a:t>
            </a:r>
          </a:p>
          <a:p>
            <a:pPr lvl="2"/>
            <a:r>
              <a:rPr lang="en-US" dirty="0"/>
              <a:t>“for cause” challenge:  If a potential juror’s responses demonstrate partiality, that juror may be excused by the court “for cause” (attorneys may make an unlimited number of challenges in this regard)</a:t>
            </a:r>
          </a:p>
          <a:p>
            <a:pPr lvl="2"/>
            <a:r>
              <a:rPr lang="en-US" dirty="0"/>
              <a:t>“peremptory challenges”:  Attorneys for each side may also exercise a limited number of challenges without explanation</a:t>
            </a:r>
          </a:p>
          <a:p>
            <a:pPr lvl="3"/>
            <a:r>
              <a:rPr lang="en-US" dirty="0"/>
              <a:t>Require substantive basis for disqualification</a:t>
            </a:r>
          </a:p>
          <a:p>
            <a:pPr lvl="3"/>
            <a:r>
              <a:rPr lang="en-US" dirty="0"/>
              <a:t>Serve as a substitute for when bias cannot be proven, but is suspected</a:t>
            </a:r>
          </a:p>
          <a:p>
            <a:pPr lvl="3"/>
            <a:r>
              <a:rPr lang="en-US" dirty="0"/>
              <a:t>Prosecutor may </a:t>
            </a:r>
            <a:r>
              <a:rPr lang="en-US" i="1" dirty="0"/>
              <a:t>not</a:t>
            </a:r>
            <a:r>
              <a:rPr lang="en-US" dirty="0"/>
              <a:t> exercise a peremptory challenge solely on the basis of race or gender (but this is </a:t>
            </a:r>
            <a:r>
              <a:rPr lang="en-US" u="sng" dirty="0"/>
              <a:t>very</a:t>
            </a:r>
            <a:r>
              <a:rPr lang="en-US" dirty="0"/>
              <a:t> difficult to prove)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Trial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Juries – Composition</a:t>
            </a:r>
          </a:p>
          <a:p>
            <a:pPr lvl="1"/>
            <a:r>
              <a:rPr lang="en-US" dirty="0"/>
              <a:t>The Δ is entitled to a jury representing a fair demographic cross-section of the community (CB 9)</a:t>
            </a:r>
          </a:p>
          <a:p>
            <a:pPr lvl="1"/>
            <a:r>
              <a:rPr lang="en-US" dirty="0"/>
              <a:t>This right is violated when large/distinctive demographic groups systematically are excluded from jury selection (or service)</a:t>
            </a:r>
          </a:p>
          <a:p>
            <a:pPr lvl="2"/>
            <a:r>
              <a:rPr lang="en-US" dirty="0"/>
              <a:t>However, again, this is difficult to prove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of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Proof “beyond a reasonable doubt”</a:t>
            </a:r>
          </a:p>
          <a:p>
            <a:pPr lvl="1"/>
            <a:r>
              <a:rPr lang="en-US" dirty="0"/>
              <a:t>Established as a Constitutionally-guaranteed right in 1970 by the U.S. Supreme Court in the case </a:t>
            </a:r>
            <a:r>
              <a:rPr lang="en-US" i="1" dirty="0"/>
              <a:t>In re Winship</a:t>
            </a:r>
            <a:endParaRPr lang="en-US" dirty="0"/>
          </a:p>
          <a:p>
            <a:pPr lvl="1"/>
            <a:r>
              <a:rPr lang="en-US" dirty="0"/>
              <a:t>Requires prosecutor to persuade the </a:t>
            </a:r>
            <a:r>
              <a:rPr lang="en-US" dirty="0" err="1"/>
              <a:t>factfinder</a:t>
            </a:r>
            <a:r>
              <a:rPr lang="en-US" dirty="0"/>
              <a:t> “beyond a reasonable doubt of every fact necessary to constitute the crime charged”</a:t>
            </a:r>
          </a:p>
          <a:p>
            <a:r>
              <a:rPr lang="en-US" dirty="0"/>
              <a:t>What is “beyond a reasonable doubt”?</a:t>
            </a:r>
          </a:p>
          <a:p>
            <a:pPr lvl="1"/>
            <a:r>
              <a:rPr lang="en-US" dirty="0"/>
              <a:t>“subjective state of near certitude” (CB 11)</a:t>
            </a:r>
          </a:p>
          <a:p>
            <a:pPr lvl="1"/>
            <a:r>
              <a:rPr lang="en-US" dirty="0"/>
              <a:t>Generally considered a </a:t>
            </a:r>
            <a:r>
              <a:rPr lang="en-US" i="1" dirty="0"/>
              <a:t>qualitative</a:t>
            </a:r>
            <a:r>
              <a:rPr lang="en-US" dirty="0"/>
              <a:t> standard</a:t>
            </a:r>
          </a:p>
          <a:p>
            <a:pPr lvl="1"/>
            <a:r>
              <a:rPr lang="en-US" dirty="0"/>
              <a:t>Effort to quantify it (“% certainty”) in jury instructions generally have been struck down</a:t>
            </a:r>
          </a:p>
          <a:p>
            <a:r>
              <a:rPr lang="en-US" dirty="0"/>
              <a:t>Thought exercise:  consider the sample instructions on CB 11-13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of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Owens v. State</a:t>
            </a:r>
            <a:r>
              <a:rPr lang="en-US" dirty="0"/>
              <a:t> (Ct. Spec. App. Md. 1992)</a:t>
            </a:r>
          </a:p>
          <a:p>
            <a:pPr lvl="1"/>
            <a:r>
              <a:rPr lang="en-US" dirty="0"/>
              <a:t>Good case to practice/study how courts work</a:t>
            </a:r>
          </a:p>
          <a:p>
            <a:pPr lvl="1"/>
            <a:r>
              <a:rPr lang="en-US" dirty="0"/>
              <a:t>Example of court working through the </a:t>
            </a:r>
            <a:r>
              <a:rPr lang="en-US" i="1" dirty="0"/>
              <a:t>legal</a:t>
            </a:r>
            <a:r>
              <a:rPr lang="en-US" dirty="0"/>
              <a:t> meaning of “beyond a reasonable doubt” and the </a:t>
            </a:r>
            <a:r>
              <a:rPr lang="en-US" i="1" dirty="0"/>
              <a:t>legal</a:t>
            </a:r>
            <a:r>
              <a:rPr lang="en-US" dirty="0"/>
              <a:t> responsibilities of the </a:t>
            </a:r>
            <a:r>
              <a:rPr lang="en-US" dirty="0" err="1"/>
              <a:t>trier</a:t>
            </a:r>
            <a:r>
              <a:rPr lang="en-US" dirty="0"/>
              <a:t>-of-fact</a:t>
            </a:r>
          </a:p>
          <a:p>
            <a:pPr lvl="1"/>
            <a:r>
              <a:rPr lang="en-US" dirty="0"/>
              <a:t>Background:</a:t>
            </a:r>
          </a:p>
          <a:p>
            <a:pPr lvl="2"/>
            <a:r>
              <a:rPr lang="en-US" dirty="0"/>
              <a:t>Case involved a circumstantial conviction for DWI</a:t>
            </a:r>
          </a:p>
          <a:p>
            <a:pPr lvl="2"/>
            <a:r>
              <a:rPr lang="en-US" dirty="0"/>
              <a:t>Unclear from evidence if Δ was coming or going (if “going”, would have been innocent)</a:t>
            </a:r>
          </a:p>
          <a:p>
            <a:pPr lvl="2"/>
            <a:r>
              <a:rPr lang="en-US" dirty="0"/>
              <a:t>Jury convicted, Δ appealed arguing </a:t>
            </a:r>
            <a:r>
              <a:rPr lang="en-US" i="1" dirty="0"/>
              <a:t>as a matter of law</a:t>
            </a:r>
            <a:r>
              <a:rPr lang="en-US" dirty="0"/>
              <a:t>, the evidence could not establish guilt beyond a reasonable doubt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of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Owens v. State</a:t>
            </a:r>
            <a:r>
              <a:rPr lang="en-US" dirty="0"/>
              <a:t> (cont.)</a:t>
            </a:r>
          </a:p>
          <a:p>
            <a:pPr lvl="1"/>
            <a:r>
              <a:rPr lang="en-US" dirty="0"/>
              <a:t>Issue:  when only circumstantial evidence exists, can “beyond a reasonable doubt” be a valid finding by the </a:t>
            </a:r>
            <a:r>
              <a:rPr lang="en-US" dirty="0" err="1"/>
              <a:t>trier</a:t>
            </a:r>
            <a:r>
              <a:rPr lang="en-US" dirty="0"/>
              <a:t>-of-fact</a:t>
            </a:r>
          </a:p>
          <a:p>
            <a:pPr lvl="1"/>
            <a:r>
              <a:rPr lang="en-US" dirty="0"/>
              <a:t>Holding:  Yes, in some circumstances</a:t>
            </a:r>
          </a:p>
          <a:p>
            <a:pPr lvl="2"/>
            <a:r>
              <a:rPr lang="en-US" dirty="0"/>
              <a:t>Court stresses the fact that something must “break the tie” between competing theories and make one more likely/plausible than the other</a:t>
            </a:r>
          </a:p>
          <a:p>
            <a:pPr lvl="2"/>
            <a:r>
              <a:rPr lang="en-US" dirty="0"/>
              <a:t>It finds such evidence, and while this does not exclude the </a:t>
            </a:r>
            <a:r>
              <a:rPr lang="en-US" dirty="0" err="1"/>
              <a:t>trier</a:t>
            </a:r>
            <a:r>
              <a:rPr lang="en-US" dirty="0"/>
              <a:t>-of-fact from </a:t>
            </a:r>
            <a:r>
              <a:rPr lang="en-US" i="1" dirty="0"/>
              <a:t>not</a:t>
            </a:r>
            <a:r>
              <a:rPr lang="en-US" dirty="0"/>
              <a:t> reaching “beyond a reasonable doubt”, the tiebreaker supporting facts in favor of conviction makes such a finding by the </a:t>
            </a:r>
            <a:r>
              <a:rPr lang="en-US" dirty="0" err="1"/>
              <a:t>trier</a:t>
            </a:r>
            <a:r>
              <a:rPr lang="en-US" dirty="0"/>
              <a:t>-of-fact </a:t>
            </a:r>
            <a:r>
              <a:rPr lang="en-US" i="1" dirty="0"/>
              <a:t>legally cognizable</a:t>
            </a:r>
            <a:r>
              <a:rPr lang="en-US" dirty="0"/>
              <a:t> (possible)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Jury Nullification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Double Jeopardy Clause of the Fifth Amendment precludes a single sovereign* from re-prosecuting a defendant more than once for the same offense</a:t>
            </a:r>
          </a:p>
          <a:p>
            <a:pPr lvl="1"/>
            <a:r>
              <a:rPr lang="en-US" dirty="0"/>
              <a:t>* But note, a </a:t>
            </a:r>
            <a:r>
              <a:rPr lang="en-US" i="1" dirty="0"/>
              <a:t>separate sovereign</a:t>
            </a:r>
            <a:r>
              <a:rPr lang="en-US" dirty="0"/>
              <a:t> may also prosecute that same defendant (exactly once) itself for the same offense, provided it otherwise has jurisdiction (this is very uncommon)</a:t>
            </a:r>
          </a:p>
          <a:p>
            <a:r>
              <a:rPr lang="en-US" dirty="0"/>
              <a:t>Practical result:  jury has the ultimate power to (permanently) acquit a Δ of a crime</a:t>
            </a:r>
          </a:p>
          <a:p>
            <a:pPr lvl="1"/>
            <a:r>
              <a:rPr lang="en-US" dirty="0"/>
              <a:t>jury verdicts generally are not subject to appeal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Jury Nullification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Because juries have the final power to acquit and generally are not subject to appellate review, the question arises:  </a:t>
            </a:r>
          </a:p>
          <a:p>
            <a:pPr lvl="1"/>
            <a:r>
              <a:rPr lang="en-US" dirty="0"/>
              <a:t>what if a jury ignores the court’s instructions and acquits a Δ when the law requires them to convict?</a:t>
            </a:r>
          </a:p>
          <a:p>
            <a:r>
              <a:rPr lang="en-US" dirty="0"/>
              <a:t>This concept is called “jury nullification”</a:t>
            </a:r>
          </a:p>
          <a:p>
            <a:r>
              <a:rPr lang="en-US" dirty="0"/>
              <a:t>Two important questions:</a:t>
            </a:r>
          </a:p>
          <a:p>
            <a:pPr lvl="1"/>
            <a:r>
              <a:rPr lang="en-US" dirty="0"/>
              <a:t>(1) should jury nullification be allowed as a matter of law?</a:t>
            </a:r>
          </a:p>
          <a:p>
            <a:pPr lvl="1"/>
            <a:r>
              <a:rPr lang="en-US" dirty="0"/>
              <a:t>(2) if juries *do* have this power, should they be informed of their power as part of the court’s instructions?</a:t>
            </a:r>
          </a:p>
          <a:p>
            <a:r>
              <a:rPr lang="en-US" dirty="0"/>
              <a:t>We explore these questions in </a:t>
            </a:r>
            <a:r>
              <a:rPr lang="en-US" i="1" dirty="0"/>
              <a:t>State v. Ragland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Jury Nullification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State v. Ragland</a:t>
            </a:r>
            <a:r>
              <a:rPr lang="en-US" dirty="0"/>
              <a:t> (N.J. 1986)</a:t>
            </a:r>
          </a:p>
          <a:p>
            <a:pPr lvl="1"/>
            <a:r>
              <a:rPr lang="en-US" dirty="0"/>
              <a:t>Tested these two question of jury nullification</a:t>
            </a:r>
          </a:p>
          <a:p>
            <a:pPr lvl="1"/>
            <a:r>
              <a:rPr lang="en-US" dirty="0"/>
              <a:t>Background:</a:t>
            </a:r>
          </a:p>
          <a:p>
            <a:pPr lvl="2"/>
            <a:r>
              <a:rPr lang="en-US" dirty="0"/>
              <a:t>Δ convicted of various firearm-related offenses</a:t>
            </a:r>
          </a:p>
          <a:p>
            <a:pPr lvl="2"/>
            <a:r>
              <a:rPr lang="en-US" dirty="0"/>
              <a:t>Jury instruction was:</a:t>
            </a:r>
          </a:p>
          <a:p>
            <a:pPr lvl="3"/>
            <a:r>
              <a:rPr lang="en-US" dirty="0"/>
              <a:t>“[if you find facts in support of conviction(s), then] . . . </a:t>
            </a:r>
            <a:r>
              <a:rPr lang="en-US" b="1" dirty="0"/>
              <a:t>you must find him guilty of the [possession] charge</a:t>
            </a:r>
            <a:r>
              <a:rPr lang="en-US" dirty="0"/>
              <a:t>.”</a:t>
            </a:r>
          </a:p>
          <a:p>
            <a:pPr lvl="1"/>
            <a:r>
              <a:rPr lang="en-US" dirty="0"/>
              <a:t>Issue:  On appeal, Δ raised two issues:</a:t>
            </a:r>
          </a:p>
          <a:p>
            <a:pPr lvl="2"/>
            <a:r>
              <a:rPr lang="en-US" dirty="0"/>
              <a:t>(1) “must” instruction obviates (blocks) his Constitutional right to jury nullification</a:t>
            </a:r>
          </a:p>
          <a:p>
            <a:pPr lvl="2"/>
            <a:r>
              <a:rPr lang="en-US" dirty="0"/>
              <a:t>(2) jury should be </a:t>
            </a:r>
            <a:r>
              <a:rPr lang="en-US" i="1" dirty="0"/>
              <a:t>affirmatively</a:t>
            </a:r>
            <a:r>
              <a:rPr lang="en-US" dirty="0"/>
              <a:t> informed of its right to engage in jury nullification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Jury Nullification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/>
              <a:t>State v. Ragland</a:t>
            </a:r>
            <a:r>
              <a:rPr lang="en-US" dirty="0"/>
              <a:t> (cont.)</a:t>
            </a:r>
          </a:p>
          <a:p>
            <a:pPr lvl="1"/>
            <a:r>
              <a:rPr lang="en-US" dirty="0"/>
              <a:t>Holding:  the court found that neither of the Δ’s arguments were justified</a:t>
            </a:r>
          </a:p>
          <a:p>
            <a:pPr lvl="2"/>
            <a:r>
              <a:rPr lang="en-US" dirty="0"/>
              <a:t>The “must” language was consistent with the law, which requires a conviction if the jury finds the facts supporting that conviction to be proven</a:t>
            </a:r>
          </a:p>
          <a:p>
            <a:pPr lvl="3"/>
            <a:r>
              <a:rPr lang="en-US" dirty="0"/>
              <a:t>“There is no mystery about the power of nullification.  It is the power to act against the law, against the Legislature and the Governor who made the law.” (CB 21)</a:t>
            </a:r>
          </a:p>
          <a:p>
            <a:pPr lvl="2"/>
            <a:r>
              <a:rPr lang="en-US" dirty="0"/>
              <a:t>Affirmative advertisement of the power, for similar reasons, was unwarranted</a:t>
            </a:r>
          </a:p>
          <a:p>
            <a:pPr lvl="3"/>
            <a:r>
              <a:rPr lang="en-US" dirty="0"/>
              <a:t>“Jury nullification is an unfortunate but unavoidable power.  It should not be advertised, and, to the extent constitutionally permissible, it should be limited.  (CB 22)</a:t>
            </a:r>
          </a:p>
          <a:p>
            <a:pPr lvl="1"/>
            <a:r>
              <a:rPr lang="en-US" dirty="0"/>
              <a:t>The court recognizes the importance of the power, and notes that defense counsel may address it in closing arguments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Notes Before We Begin…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Criminal Law is a very “graphic” course</a:t>
            </a:r>
          </a:p>
          <a:p>
            <a:pPr lvl="1"/>
            <a:r>
              <a:rPr lang="en-US" i="1" dirty="0"/>
              <a:t>Crime is often ugly</a:t>
            </a:r>
            <a:endParaRPr lang="en-US" dirty="0"/>
          </a:p>
          <a:p>
            <a:r>
              <a:rPr lang="en-US" dirty="0"/>
              <a:t>We will be discussing doctrines and studying cases that involve some of the worst aspects of humanity</a:t>
            </a:r>
          </a:p>
          <a:p>
            <a:r>
              <a:rPr lang="en-US" dirty="0"/>
              <a:t>As lawyers/prospective lawyers, part of our responsibility is to approach such emotionally difficult challenges with an analytical mind, focusing on the issues and not </a:t>
            </a:r>
            <a:r>
              <a:rPr lang="en-US"/>
              <a:t>the emotion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Notes Before We Begin…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Many law school courses use the “case method” of learning</a:t>
            </a:r>
          </a:p>
          <a:p>
            <a:pPr lvl="1"/>
            <a:r>
              <a:rPr lang="en-US" dirty="0"/>
              <a:t>Students read the decisions of courts in actual cases as a method of introduction to legal doctrine</a:t>
            </a:r>
          </a:p>
          <a:p>
            <a:r>
              <a:rPr lang="en-US" dirty="0"/>
              <a:t>The “case method” can be (slightly) misleading in the criminal law context:</a:t>
            </a:r>
          </a:p>
          <a:p>
            <a:pPr lvl="1"/>
            <a:r>
              <a:rPr lang="en-US" dirty="0"/>
              <a:t>The (vast) majority of criminal matters </a:t>
            </a:r>
            <a:r>
              <a:rPr lang="en-US" i="1" dirty="0"/>
              <a:t>do not go to trial</a:t>
            </a:r>
            <a:endParaRPr lang="en-US" dirty="0"/>
          </a:p>
          <a:p>
            <a:pPr lvl="1"/>
            <a:r>
              <a:rPr lang="en-US" dirty="0"/>
              <a:t>Criminal law for the practicing lawyer (and bar exam) is deeply “doctrinal” and “rules oriented”</a:t>
            </a:r>
          </a:p>
          <a:p>
            <a:pPr lvl="2"/>
            <a:r>
              <a:rPr lang="en-US" dirty="0"/>
              <a:t>Learning how to </a:t>
            </a:r>
            <a:r>
              <a:rPr lang="en-US" i="1" dirty="0"/>
              <a:t>think</a:t>
            </a:r>
            <a:r>
              <a:rPr lang="en-US" dirty="0"/>
              <a:t> as a lawyer still is, of course, critical</a:t>
            </a:r>
          </a:p>
          <a:p>
            <a:r>
              <a:rPr lang="en-US" dirty="0"/>
              <a:t>Takeaway:  although we use cases, as compared to Constitutional Law or Administrative Law, cases help </a:t>
            </a:r>
            <a:r>
              <a:rPr lang="en-US" i="1" dirty="0"/>
              <a:t>illustrate</a:t>
            </a:r>
            <a:r>
              <a:rPr lang="en-US" dirty="0"/>
              <a:t> and </a:t>
            </a:r>
            <a:r>
              <a:rPr lang="en-US" i="1" dirty="0"/>
              <a:t>refine </a:t>
            </a:r>
            <a:r>
              <a:rPr lang="en-US" dirty="0"/>
              <a:t>legal doctrines more so than they do </a:t>
            </a:r>
            <a:r>
              <a:rPr lang="en-US" i="1" dirty="0"/>
              <a:t>form</a:t>
            </a:r>
            <a:r>
              <a:rPr lang="en-US" dirty="0"/>
              <a:t> legal doctrines – </a:t>
            </a:r>
            <a:r>
              <a:rPr lang="en-US" b="1" dirty="0"/>
              <a:t>you should study accordingly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Person of Interest:  someone believe to be involved in, or have information regarding, the commission of a crime but who is not yet a formal suspect</a:t>
            </a:r>
          </a:p>
          <a:p>
            <a:r>
              <a:rPr lang="en-US" dirty="0"/>
              <a:t>Suspect:  person believed by law enforcement to have committed a crime</a:t>
            </a:r>
          </a:p>
          <a:p>
            <a:r>
              <a:rPr lang="en-US" dirty="0"/>
              <a:t>Defendant (Δ):  person accused of and indicted (or equivalent) for that crime</a:t>
            </a:r>
          </a:p>
          <a:p>
            <a:r>
              <a:rPr lang="en-US" dirty="0"/>
              <a:t>Convict:  person properly convicted of a crime in a court of law</a:t>
            </a:r>
          </a:p>
          <a:p>
            <a:r>
              <a:rPr lang="en-US" dirty="0"/>
              <a:t>Trier-of-law:  makes decisions regarding the application of law to the case, and charges to the </a:t>
            </a:r>
            <a:r>
              <a:rPr lang="en-US" dirty="0" err="1"/>
              <a:t>trier</a:t>
            </a:r>
            <a:r>
              <a:rPr lang="en-US" dirty="0"/>
              <a:t>-of-fact (usually the judge/court)</a:t>
            </a:r>
          </a:p>
          <a:p>
            <a:r>
              <a:rPr lang="en-US" dirty="0"/>
              <a:t>Trier-of-fact (“</a:t>
            </a:r>
            <a:r>
              <a:rPr lang="en-US" dirty="0" err="1"/>
              <a:t>factfinder</a:t>
            </a:r>
            <a:r>
              <a:rPr lang="en-US" dirty="0"/>
              <a:t>”):  makes decisions regarding the applications of fact to the law in question (usually the jury)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Pre-Trial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Report</a:t>
            </a:r>
            <a:r>
              <a:rPr lang="en-US" dirty="0"/>
              <a:t>:  Criminal process generally begins with the report of an alleged crime (usually to a law enforcement authority, such as the police)</a:t>
            </a:r>
          </a:p>
          <a:p>
            <a:r>
              <a:rPr lang="en-US" b="1" dirty="0"/>
              <a:t>Investigation</a:t>
            </a:r>
            <a:r>
              <a:rPr lang="en-US" dirty="0"/>
              <a:t>:  Law enforcement then chooses whether or not to investigate</a:t>
            </a:r>
          </a:p>
          <a:p>
            <a:pPr lvl="1"/>
            <a:r>
              <a:rPr lang="en-US" dirty="0"/>
              <a:t>Legitimate factors:  credibility of report, resource constraints</a:t>
            </a:r>
          </a:p>
          <a:p>
            <a:pPr lvl="1"/>
            <a:r>
              <a:rPr lang="en-US" dirty="0"/>
              <a:t>(Potentially) illegitimate factors:  prominence of victim/alleged perpetrator, racial/ethnic factors, etc.</a:t>
            </a:r>
          </a:p>
          <a:p>
            <a:r>
              <a:rPr lang="en-US" b="1" dirty="0"/>
              <a:t>Arrest</a:t>
            </a:r>
            <a:r>
              <a:rPr lang="en-US" dirty="0"/>
              <a:t>:  Assuming the investigation occurs, adequate evidence still must be gathered to justify an arrest</a:t>
            </a:r>
          </a:p>
          <a:p>
            <a:pPr lvl="1"/>
            <a:r>
              <a:rPr lang="en-US" dirty="0"/>
              <a:t>Arrests require “probable cause” (with certain exceptions; covered in Criminal Procedure)</a:t>
            </a:r>
          </a:p>
          <a:p>
            <a:pPr lvl="2"/>
            <a:r>
              <a:rPr lang="en-US" dirty="0"/>
              <a:t>“substantial chance the suspect committed the offense under investigation” (CB 6)</a:t>
            </a:r>
          </a:p>
          <a:p>
            <a:pPr lvl="1"/>
            <a:r>
              <a:rPr lang="en-US" dirty="0"/>
              <a:t>Courts also have the authority to issue Warrants for arrests (details covered in Criminal Procedure)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Pre-Trial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Bail/Indictment</a:t>
            </a:r>
            <a:r>
              <a:rPr lang="en-US" dirty="0"/>
              <a:t>:  Before a trial can proceed, various Constitutional guarantees entitle a suspect to certain protections and require certain procedures of the prosecutor</a:t>
            </a:r>
          </a:p>
          <a:p>
            <a:pPr lvl="1"/>
            <a:r>
              <a:rPr lang="en-US" dirty="0"/>
              <a:t>Bail:  in most jurisdictions, the prosecutor must ask the court to set bail or seek to have the suspect held without bail (remanded)</a:t>
            </a:r>
          </a:p>
          <a:p>
            <a:pPr lvl="1"/>
            <a:r>
              <a:rPr lang="en-US" dirty="0"/>
              <a:t>Indictment:  two primary approaches</a:t>
            </a:r>
          </a:p>
          <a:p>
            <a:pPr lvl="2"/>
            <a:r>
              <a:rPr lang="en-US" dirty="0"/>
              <a:t>(1) “information” filing/probable cause hearing – prosecutor must convince a court that probable cause existed for the arrest, as detailed in an “information” filed by the prosecutor – court decides whether to adopt the information (list of charges to be tried)</a:t>
            </a:r>
          </a:p>
          <a:p>
            <a:pPr lvl="2"/>
            <a:r>
              <a:rPr lang="en-US" dirty="0"/>
              <a:t>(2) grand jury indictment – a prosecutor must, usually in an </a:t>
            </a:r>
            <a:r>
              <a:rPr lang="en-US" i="1" dirty="0"/>
              <a:t>ex parte </a:t>
            </a:r>
            <a:r>
              <a:rPr lang="en-US" dirty="0"/>
              <a:t>hearing, convince a grand jury that there is sufficient evidence to prosecute the suspect, if the grand jury finds sufficient evidence, they issue an “indictment” (list of charges to be tried)</a:t>
            </a:r>
          </a:p>
          <a:p>
            <a:pPr lvl="3"/>
            <a:r>
              <a:rPr lang="en-US" i="1" dirty="0"/>
              <a:t>note: grand jury indictments generally are used under the federal system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Pre-Trial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Pre-Trial Motions</a:t>
            </a:r>
            <a:r>
              <a:rPr lang="en-US" dirty="0"/>
              <a:t>:  various opportunities to challenge the legal sufficiency of the charges, evidence, procedures, etc.</a:t>
            </a:r>
          </a:p>
          <a:p>
            <a:pPr lvl="1"/>
            <a:r>
              <a:rPr lang="en-US" dirty="0"/>
              <a:t>Evidentiary challenges:  if evidence was obtained unlawfully, it may be precluded from use at trial (suppressed)</a:t>
            </a:r>
          </a:p>
          <a:p>
            <a:pPr lvl="1"/>
            <a:r>
              <a:rPr lang="en-US" dirty="0"/>
              <a:t>(legal) deficiencies in the charges, although rare, can occur (usually as the result of gaps in the statute(s))</a:t>
            </a:r>
          </a:p>
          <a:p>
            <a:pPr lvl="1"/>
            <a:r>
              <a:rPr lang="en-US" dirty="0"/>
              <a:t>If any of these challenges succeed, they may preclude trial (by obviating, or “blocking”, probable cause) or may limit the trial to certain charges only</a:t>
            </a:r>
          </a:p>
          <a:p>
            <a:r>
              <a:rPr lang="en-US" b="1" dirty="0"/>
              <a:t>Plea Bargaining</a:t>
            </a:r>
            <a:r>
              <a:rPr lang="en-US" dirty="0"/>
              <a:t>:  pre-trial agreements reached between the prosecutor and the Δ (usually Δ’s attorney)</a:t>
            </a:r>
          </a:p>
          <a:p>
            <a:pPr lvl="1"/>
            <a:r>
              <a:rPr lang="en-US" dirty="0"/>
              <a:t>Agreements for Δ to plead guilty in exchange for a lesser charge and/or reduced sentence (or sentencing recommendation*)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Pre-Trial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Only if all of the these procedures are successful, and if there is not a plea bargain, might a case proceed to trial</a:t>
            </a:r>
          </a:p>
          <a:p>
            <a:r>
              <a:rPr lang="en-US" dirty="0"/>
              <a:t>While statistics on these stages vary widely by jurisdiction, there is a strong consensus among scholars and judges that the overwhelming majority of crimes do </a:t>
            </a:r>
            <a:r>
              <a:rPr lang="en-US" i="1" dirty="0"/>
              <a:t>not</a:t>
            </a:r>
            <a:r>
              <a:rPr lang="en-US" dirty="0"/>
              <a:t> go to trial</a:t>
            </a:r>
          </a:p>
          <a:p>
            <a:pPr lvl="1"/>
            <a:r>
              <a:rPr lang="en-US" dirty="0"/>
              <a:t>Note:  given the nature of some of these procedures, this may result in “underreporting” of rates of criminal incidence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Trial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Right to a trial-by-jury (at Δ’s option)</a:t>
            </a:r>
          </a:p>
          <a:p>
            <a:r>
              <a:rPr lang="en-US" dirty="0"/>
              <a:t>Juries – Composition:</a:t>
            </a:r>
          </a:p>
          <a:p>
            <a:pPr lvl="1"/>
            <a:r>
              <a:rPr lang="en-US" dirty="0"/>
              <a:t>If maximum punishment for crime involves imprisonment greater than six months</a:t>
            </a:r>
          </a:p>
          <a:p>
            <a:pPr lvl="1"/>
            <a:r>
              <a:rPr lang="en-US" dirty="0"/>
              <a:t>In the Federal system* and the States**, juries comprise 12 persons and conviction requires a unanimous vote (CB 8)</a:t>
            </a:r>
          </a:p>
          <a:p>
            <a:pPr lvl="2"/>
            <a:r>
              <a:rPr lang="en-US" dirty="0"/>
              <a:t>States </a:t>
            </a:r>
            <a:r>
              <a:rPr lang="en-US" i="1" dirty="0"/>
              <a:t>may</a:t>
            </a:r>
            <a:r>
              <a:rPr lang="en-US" dirty="0"/>
              <a:t> have juries with as few as six jurors</a:t>
            </a:r>
          </a:p>
          <a:p>
            <a:pPr lvl="2"/>
            <a:r>
              <a:rPr lang="en-US" dirty="0"/>
              <a:t>** As of 2020, Oregon and Louisiana allowed 10-2 verdicts for conviction</a:t>
            </a:r>
          </a:p>
          <a:p>
            <a:pPr lvl="1"/>
            <a:r>
              <a:rPr lang="en-US" dirty="0"/>
              <a:t>In 2020, in </a:t>
            </a:r>
            <a:r>
              <a:rPr lang="en-US" i="1" dirty="0"/>
              <a:t>Ramos v. Louisiana</a:t>
            </a:r>
            <a:r>
              <a:rPr lang="en-US" dirty="0"/>
              <a:t>, the U.S. Supreme Court overturned non-unanimous verdict requirements for serious crimes</a:t>
            </a:r>
          </a:p>
          <a:p>
            <a:pPr lvl="2"/>
            <a:r>
              <a:rPr lang="en-US" dirty="0"/>
              <a:t>“A jury must reach a unanimous verdict in order to convict [of a serious crime]” (</a:t>
            </a:r>
            <a:r>
              <a:rPr lang="en-US" i="1" dirty="0"/>
              <a:t>Ramos</a:t>
            </a:r>
            <a:r>
              <a:rPr lang="en-US" dirty="0"/>
              <a:t>, 590 U.S. ___ (2020) (Slip Op. at 4).</a:t>
            </a:r>
          </a:p>
          <a:p>
            <a:pPr lvl="1"/>
            <a:r>
              <a:rPr lang="en-US" dirty="0"/>
              <a:t>* Federal </a:t>
            </a:r>
            <a:r>
              <a:rPr lang="en-US" i="1" dirty="0"/>
              <a:t>military law</a:t>
            </a:r>
            <a:r>
              <a:rPr lang="en-US" dirty="0"/>
              <a:t> has less stringent requirements; allowing smaller juries (six) and non-unanimous verdicts, also uses a different system for “indictment”</a:t>
            </a:r>
          </a:p>
          <a:p>
            <a:pPr lvl="2"/>
            <a:r>
              <a:rPr lang="en-US" dirty="0"/>
              <a:t>Unclear whether </a:t>
            </a:r>
            <a:r>
              <a:rPr lang="en-US" i="1" dirty="0"/>
              <a:t>Ramos</a:t>
            </a:r>
            <a:r>
              <a:rPr lang="en-US" dirty="0"/>
              <a:t> impacts this as military courts-martial are not fully covered by the Sixth Amendment (</a:t>
            </a:r>
            <a:r>
              <a:rPr lang="en-US" i="1" dirty="0"/>
              <a:t>U.S. v. </a:t>
            </a:r>
            <a:r>
              <a:rPr lang="en-US" i="1" dirty="0" err="1"/>
              <a:t>Riesbeck</a:t>
            </a:r>
            <a:r>
              <a:rPr lang="en-US" dirty="0"/>
              <a:t>, 77 M.J. 154 (2017))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4128</TotalTime>
  <Words>2141</Words>
  <Application>Microsoft Office PowerPoint</Application>
  <PresentationFormat>On-screen Show (4:3)</PresentationFormat>
  <Paragraphs>135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Criminal Law</vt:lpstr>
      <vt:lpstr>Criminal Law</vt:lpstr>
      <vt:lpstr>Some Notes Before We Begin…</vt:lpstr>
      <vt:lpstr>Some Notes Before We Begin…</vt:lpstr>
      <vt:lpstr>Some Terms</vt:lpstr>
      <vt:lpstr>Pre-Trial Procedures</vt:lpstr>
      <vt:lpstr>Pre-Trial Procedures</vt:lpstr>
      <vt:lpstr>Pre-Trial Procedures</vt:lpstr>
      <vt:lpstr>Pre-Trial Procedures</vt:lpstr>
      <vt:lpstr>Trial Procedures</vt:lpstr>
      <vt:lpstr>Trial Procedures</vt:lpstr>
      <vt:lpstr>Trial Procedures</vt:lpstr>
      <vt:lpstr>Trial Procedures</vt:lpstr>
      <vt:lpstr>Standards of Proof</vt:lpstr>
      <vt:lpstr>Standards of Proof</vt:lpstr>
      <vt:lpstr>Standards of Proof</vt:lpstr>
      <vt:lpstr>Jury Nullification</vt:lpstr>
      <vt:lpstr>Jury Nullification</vt:lpstr>
      <vt:lpstr>Jury Nullification</vt:lpstr>
      <vt:lpstr>Jury Nullification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124</cp:revision>
  <dcterms:created xsi:type="dcterms:W3CDTF">2015-12-09T04:26:39Z</dcterms:created>
  <dcterms:modified xsi:type="dcterms:W3CDTF">2023-06-18T21:22:52Z</dcterms:modified>
</cp:coreProperties>
</file>